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494C2-0FF3-442F-8EF8-F97F8F40A14F}" type="datetimeFigureOut">
              <a:rPr lang="de-DE" smtClean="0"/>
              <a:t>12.08.2021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45D33-2CE7-4712-AA96-76D86E77C2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4526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494C2-0FF3-442F-8EF8-F97F8F40A14F}" type="datetimeFigureOut">
              <a:rPr lang="de-DE" smtClean="0"/>
              <a:t>12.08.2021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45D33-2CE7-4712-AA96-76D86E77C2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8078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494C2-0FF3-442F-8EF8-F97F8F40A14F}" type="datetimeFigureOut">
              <a:rPr lang="de-DE" smtClean="0"/>
              <a:t>12.08.2021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45D33-2CE7-4712-AA96-76D86E77C2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8534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494C2-0FF3-442F-8EF8-F97F8F40A14F}" type="datetimeFigureOut">
              <a:rPr lang="de-DE" smtClean="0"/>
              <a:t>12.08.2021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45D33-2CE7-4712-AA96-76D86E77C2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0285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494C2-0FF3-442F-8EF8-F97F8F40A14F}" type="datetimeFigureOut">
              <a:rPr lang="de-DE" smtClean="0"/>
              <a:t>12.08.2021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45D33-2CE7-4712-AA96-76D86E77C2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1327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494C2-0FF3-442F-8EF8-F97F8F40A14F}" type="datetimeFigureOut">
              <a:rPr lang="de-DE" smtClean="0"/>
              <a:t>12.08.2021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45D33-2CE7-4712-AA96-76D86E77C2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135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494C2-0FF3-442F-8EF8-F97F8F40A14F}" type="datetimeFigureOut">
              <a:rPr lang="de-DE" smtClean="0"/>
              <a:t>12.08.2021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45D33-2CE7-4712-AA96-76D86E77C2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0768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494C2-0FF3-442F-8EF8-F97F8F40A14F}" type="datetimeFigureOut">
              <a:rPr lang="de-DE" smtClean="0"/>
              <a:t>12.08.2021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45D33-2CE7-4712-AA96-76D86E77C2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2445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494C2-0FF3-442F-8EF8-F97F8F40A14F}" type="datetimeFigureOut">
              <a:rPr lang="de-DE" smtClean="0"/>
              <a:t>12.08.2021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45D33-2CE7-4712-AA96-76D86E77C2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6244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494C2-0FF3-442F-8EF8-F97F8F40A14F}" type="datetimeFigureOut">
              <a:rPr lang="de-DE" smtClean="0"/>
              <a:t>12.08.2021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45D33-2CE7-4712-AA96-76D86E77C2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2549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494C2-0FF3-442F-8EF8-F97F8F40A14F}" type="datetimeFigureOut">
              <a:rPr lang="de-DE" smtClean="0"/>
              <a:t>12.08.2021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45D33-2CE7-4712-AA96-76D86E77C2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6815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494C2-0FF3-442F-8EF8-F97F8F40A14F}" type="datetimeFigureOut">
              <a:rPr lang="de-DE" smtClean="0"/>
              <a:t>12.08.2021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45D33-2CE7-4712-AA96-76D86E77C2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9272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634886"/>
              </p:ext>
            </p:extLst>
          </p:nvPr>
        </p:nvGraphicFramePr>
        <p:xfrm>
          <a:off x="70338" y="1175805"/>
          <a:ext cx="836636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8789">
                  <a:extLst>
                    <a:ext uri="{9D8B030D-6E8A-4147-A177-3AD203B41FA5}">
                      <a16:colId xmlns:a16="http://schemas.microsoft.com/office/drawing/2014/main" val="2431918617"/>
                    </a:ext>
                  </a:extLst>
                </a:gridCol>
                <a:gridCol w="2788789">
                  <a:extLst>
                    <a:ext uri="{9D8B030D-6E8A-4147-A177-3AD203B41FA5}">
                      <a16:colId xmlns:a16="http://schemas.microsoft.com/office/drawing/2014/main" val="3349051285"/>
                    </a:ext>
                  </a:extLst>
                </a:gridCol>
                <a:gridCol w="2788789">
                  <a:extLst>
                    <a:ext uri="{9D8B030D-6E8A-4147-A177-3AD203B41FA5}">
                      <a16:colId xmlns:a16="http://schemas.microsoft.com/office/drawing/2014/main" val="39900312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Gesamtsumme 2022 - 2026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Mögliche Fördermittel*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Eigenanteil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165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b="1" dirty="0" smtClean="0"/>
                        <a:t>7.062.000 €</a:t>
                      </a:r>
                      <a:endParaRPr lang="de-D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i="1" dirty="0" smtClean="0"/>
                        <a:t>2.162.600 € </a:t>
                      </a:r>
                      <a:endParaRPr lang="de-DE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/>
                        <a:t>4.899.400 €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25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 smtClean="0"/>
                        <a:t>ca. 30 %</a:t>
                      </a:r>
                      <a:endParaRPr lang="de-D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675813"/>
                  </a:ext>
                </a:extLst>
              </a:tr>
            </a:tbl>
          </a:graphicData>
        </a:graphic>
      </p:graphicFrame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614018"/>
              </p:ext>
            </p:extLst>
          </p:nvPr>
        </p:nvGraphicFramePr>
        <p:xfrm>
          <a:off x="1670538" y="254232"/>
          <a:ext cx="9104554" cy="64008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9104554">
                  <a:extLst>
                    <a:ext uri="{9D8B030D-6E8A-4147-A177-3AD203B41FA5}">
                      <a16:colId xmlns:a16="http://schemas.microsoft.com/office/drawing/2014/main" val="11325655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Finanzierungsbedarf Amt </a:t>
                      </a: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Temnitz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de-DE" baseline="0" dirty="0" smtClean="0">
                          <a:solidFill>
                            <a:schemeClr val="tx1"/>
                          </a:solidFill>
                        </a:rPr>
                        <a:t> Kernaufgaben: </a:t>
                      </a:r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FFw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, Kita, Schule, Digitalisierung, Bauhof (Schnellüberblick) 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04040"/>
                  </a:ext>
                </a:extLst>
              </a:tr>
            </a:tbl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9163024" y="1489498"/>
            <a:ext cx="23436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Abb. I – Kurzüberblick gesamt</a:t>
            </a:r>
            <a:endParaRPr lang="de-DE" sz="1200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730953"/>
              </p:ext>
            </p:extLst>
          </p:nvPr>
        </p:nvGraphicFramePr>
        <p:xfrm>
          <a:off x="70338" y="2583041"/>
          <a:ext cx="836636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6626">
                  <a:extLst>
                    <a:ext uri="{9D8B030D-6E8A-4147-A177-3AD203B41FA5}">
                      <a16:colId xmlns:a16="http://schemas.microsoft.com/office/drawing/2014/main" val="3634447404"/>
                    </a:ext>
                  </a:extLst>
                </a:gridCol>
                <a:gridCol w="3840952">
                  <a:extLst>
                    <a:ext uri="{9D8B030D-6E8A-4147-A177-3AD203B41FA5}">
                      <a16:colId xmlns:a16="http://schemas.microsoft.com/office/drawing/2014/main" val="2731484822"/>
                    </a:ext>
                  </a:extLst>
                </a:gridCol>
                <a:gridCol w="2788789">
                  <a:extLst>
                    <a:ext uri="{9D8B030D-6E8A-4147-A177-3AD203B41FA5}">
                      <a16:colId xmlns:a16="http://schemas.microsoft.com/office/drawing/2014/main" val="8413824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Bereich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Gesamt 2022 - 2026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Fördermittel* 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5810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b="1" dirty="0" smtClean="0"/>
                        <a:t>Feuerwehr</a:t>
                      </a:r>
                      <a:endParaRPr lang="de-D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2.172.000 €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Keine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044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b="1" dirty="0" smtClean="0"/>
                        <a:t>Kita</a:t>
                      </a:r>
                      <a:endParaRPr lang="de-D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454.600 €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356.600 €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509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b="1" dirty="0" smtClean="0"/>
                        <a:t>Schule</a:t>
                      </a:r>
                      <a:endParaRPr lang="de-D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3.675.400 €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1.806.000 €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759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b="1" dirty="0" smtClean="0"/>
                        <a:t>Digitalisierung</a:t>
                      </a:r>
                      <a:endParaRPr lang="de-D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380.000 €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Keine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7944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b="1" dirty="0" smtClean="0"/>
                        <a:t>Bauhof</a:t>
                      </a:r>
                      <a:endParaRPr lang="de-D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dirty="0" smtClean="0"/>
                        <a:t>380.000 €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Keine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32187"/>
                  </a:ext>
                </a:extLst>
              </a:tr>
            </a:tbl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9163023" y="3630345"/>
            <a:ext cx="26665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Abb. II – Blick auf die Bereiche gesamt</a:t>
            </a:r>
            <a:endParaRPr lang="de-DE" sz="1200" dirty="0"/>
          </a:p>
        </p:txBody>
      </p:sp>
      <p:sp>
        <p:nvSpPr>
          <p:cNvPr id="8" name="Textfeld 7"/>
          <p:cNvSpPr txBox="1"/>
          <p:nvPr/>
        </p:nvSpPr>
        <p:spPr>
          <a:xfrm>
            <a:off x="-69706" y="6645802"/>
            <a:ext cx="75789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*Fördermittel sind nicht immer im Vorfeld planbar; werden aber für </a:t>
            </a:r>
            <a:r>
              <a:rPr lang="de-DE" sz="1200" u="sng" dirty="0" smtClean="0"/>
              <a:t>alle</a:t>
            </a:r>
            <a:r>
              <a:rPr lang="de-DE" sz="1200" dirty="0" smtClean="0"/>
              <a:t> Bereiche immer abgeprüft </a:t>
            </a:r>
            <a:endParaRPr lang="de-DE" sz="1200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673832"/>
              </p:ext>
            </p:extLst>
          </p:nvPr>
        </p:nvGraphicFramePr>
        <p:xfrm>
          <a:off x="70338" y="5251930"/>
          <a:ext cx="8366367" cy="796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8391">
                  <a:extLst>
                    <a:ext uri="{9D8B030D-6E8A-4147-A177-3AD203B41FA5}">
                      <a16:colId xmlns:a16="http://schemas.microsoft.com/office/drawing/2014/main" val="3156202284"/>
                    </a:ext>
                  </a:extLst>
                </a:gridCol>
                <a:gridCol w="4677976">
                  <a:extLst>
                    <a:ext uri="{9D8B030D-6E8A-4147-A177-3AD203B41FA5}">
                      <a16:colId xmlns:a16="http://schemas.microsoft.com/office/drawing/2014/main" val="3628400267"/>
                    </a:ext>
                  </a:extLst>
                </a:gridCol>
              </a:tblGrid>
              <a:tr h="425394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∅ Durchschnittsausgaben/ pro Jahr 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/>
                        <a:t>∅ Durchschnittsausgaben / pro Jahr / Eigenanteil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863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1.412.400</a:t>
                      </a:r>
                      <a:r>
                        <a:rPr lang="de-DE" sz="1600" baseline="0" dirty="0" smtClean="0"/>
                        <a:t> €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979.880 €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2502308"/>
                  </a:ext>
                </a:extLst>
              </a:tr>
            </a:tbl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9163024" y="5251930"/>
            <a:ext cx="2523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Abb. III – Durchschnitte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3858498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63841"/>
              </p:ext>
            </p:extLst>
          </p:nvPr>
        </p:nvGraphicFramePr>
        <p:xfrm>
          <a:off x="214183" y="265318"/>
          <a:ext cx="11725331" cy="6226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458">
                  <a:extLst>
                    <a:ext uri="{9D8B030D-6E8A-4147-A177-3AD203B41FA5}">
                      <a16:colId xmlns:a16="http://schemas.microsoft.com/office/drawing/2014/main" val="1977633518"/>
                    </a:ext>
                  </a:extLst>
                </a:gridCol>
                <a:gridCol w="2055105">
                  <a:extLst>
                    <a:ext uri="{9D8B030D-6E8A-4147-A177-3AD203B41FA5}">
                      <a16:colId xmlns:a16="http://schemas.microsoft.com/office/drawing/2014/main" val="680063439"/>
                    </a:ext>
                  </a:extLst>
                </a:gridCol>
                <a:gridCol w="1558767">
                  <a:extLst>
                    <a:ext uri="{9D8B030D-6E8A-4147-A177-3AD203B41FA5}">
                      <a16:colId xmlns:a16="http://schemas.microsoft.com/office/drawing/2014/main" val="1497667404"/>
                    </a:ext>
                  </a:extLst>
                </a:gridCol>
                <a:gridCol w="1990621">
                  <a:extLst>
                    <a:ext uri="{9D8B030D-6E8A-4147-A177-3AD203B41FA5}">
                      <a16:colId xmlns:a16="http://schemas.microsoft.com/office/drawing/2014/main" val="936207481"/>
                    </a:ext>
                  </a:extLst>
                </a:gridCol>
                <a:gridCol w="2299477">
                  <a:extLst>
                    <a:ext uri="{9D8B030D-6E8A-4147-A177-3AD203B41FA5}">
                      <a16:colId xmlns:a16="http://schemas.microsoft.com/office/drawing/2014/main" val="3557374841"/>
                    </a:ext>
                  </a:extLst>
                </a:gridCol>
                <a:gridCol w="1655805">
                  <a:extLst>
                    <a:ext uri="{9D8B030D-6E8A-4147-A177-3AD203B41FA5}">
                      <a16:colId xmlns:a16="http://schemas.microsoft.com/office/drawing/2014/main" val="2970398229"/>
                    </a:ext>
                  </a:extLst>
                </a:gridCol>
                <a:gridCol w="876098">
                  <a:extLst>
                    <a:ext uri="{9D8B030D-6E8A-4147-A177-3AD203B41FA5}">
                      <a16:colId xmlns:a16="http://schemas.microsoft.com/office/drawing/2014/main" val="1170819346"/>
                    </a:ext>
                  </a:extLst>
                </a:gridCol>
              </a:tblGrid>
              <a:tr h="472578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Arial Narrow" panose="020B0606020202030204" pitchFamily="34" charset="0"/>
                        </a:rPr>
                        <a:t>2022</a:t>
                      </a:r>
                      <a:r>
                        <a:rPr lang="de-DE" sz="1600" dirty="0" smtClean="0">
                          <a:latin typeface="Arial Narrow" panose="020B0606020202030204" pitchFamily="34" charset="0"/>
                        </a:rPr>
                        <a:t> </a:t>
                      </a:r>
                      <a:endParaRPr lang="de-DE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i="1" dirty="0" smtClean="0">
                          <a:latin typeface="Arial Narrow" panose="020B0606020202030204" pitchFamily="34" charset="0"/>
                        </a:rPr>
                        <a:t>Feuerwehr</a:t>
                      </a:r>
                      <a:endParaRPr lang="de-DE" sz="1600" i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i="1" dirty="0" smtClean="0">
                          <a:latin typeface="Arial Narrow" panose="020B0606020202030204" pitchFamily="34" charset="0"/>
                        </a:rPr>
                        <a:t>Kita</a:t>
                      </a:r>
                      <a:endParaRPr lang="de-DE" sz="1600" i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i="1" dirty="0" smtClean="0">
                          <a:latin typeface="Arial Narrow" panose="020B0606020202030204" pitchFamily="34" charset="0"/>
                        </a:rPr>
                        <a:t>Schule</a:t>
                      </a:r>
                      <a:endParaRPr lang="de-DE" sz="1600" i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i="1" dirty="0" smtClean="0">
                          <a:latin typeface="Arial Narrow" panose="020B0606020202030204" pitchFamily="34" charset="0"/>
                        </a:rPr>
                        <a:t>Digitalisierung </a:t>
                      </a:r>
                      <a:endParaRPr lang="de-DE" sz="1600" i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i="1" dirty="0" smtClean="0">
                          <a:latin typeface="Arial Narrow" panose="020B0606020202030204" pitchFamily="34" charset="0"/>
                        </a:rPr>
                        <a:t>Bauhof</a:t>
                      </a:r>
                      <a:endParaRPr lang="de-DE" sz="1600" i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i="1" u="sng" dirty="0" smtClean="0">
                          <a:latin typeface="Arial Narrow" panose="020B0606020202030204" pitchFamily="34" charset="0"/>
                        </a:rPr>
                        <a:t>Gesamt</a:t>
                      </a:r>
                      <a:endParaRPr lang="de-DE" sz="1600" i="1" u="sng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5068226"/>
                  </a:ext>
                </a:extLst>
              </a:tr>
              <a:tr h="1316466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latin typeface="Arial Narrow" panose="020B0606020202030204" pitchFamily="34" charset="0"/>
                        </a:rPr>
                        <a:t>Maßnahme/ Anschaffungen </a:t>
                      </a:r>
                    </a:p>
                    <a:p>
                      <a:endParaRPr lang="de-DE" sz="1200" b="1" dirty="0" smtClean="0">
                        <a:latin typeface="Arial Narrow" panose="020B0606020202030204" pitchFamily="34" charset="0"/>
                      </a:endParaRPr>
                    </a:p>
                    <a:p>
                      <a:endParaRPr lang="de-DE" sz="1200" b="1" dirty="0" smtClean="0">
                        <a:latin typeface="Arial Narrow" panose="020B0606020202030204" pitchFamily="34" charset="0"/>
                      </a:endParaRPr>
                    </a:p>
                    <a:p>
                      <a:endParaRPr lang="de-DE" sz="12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a) GW-Logistik (Gerätewart)</a:t>
                      </a:r>
                    </a:p>
                    <a:p>
                      <a:pPr marL="0" indent="0">
                        <a:buNone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b) TSF</a:t>
                      </a: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 – W (Werder)</a:t>
                      </a:r>
                    </a:p>
                    <a:p>
                      <a:pPr marL="0" indent="0">
                        <a:buNone/>
                      </a:pP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c) TS (Tragkraftspritze) </a:t>
                      </a:r>
                    </a:p>
                    <a:p>
                      <a:pPr marL="0" indent="0">
                        <a:buNone/>
                      </a:pP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d) Brunnen (</a:t>
                      </a:r>
                      <a:r>
                        <a:rPr lang="de-DE" sz="1200" baseline="0" dirty="0" err="1" smtClean="0">
                          <a:latin typeface="Arial Narrow" panose="020B0606020202030204" pitchFamily="34" charset="0"/>
                        </a:rPr>
                        <a:t>Lüchfeld</a:t>
                      </a: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) </a:t>
                      </a:r>
                    </a:p>
                    <a:p>
                      <a:pPr marL="0" indent="0">
                        <a:buNone/>
                      </a:pP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e) Rettungssatz </a:t>
                      </a:r>
                      <a:r>
                        <a:rPr lang="de-DE" sz="1200" baseline="0" dirty="0" err="1" smtClean="0">
                          <a:latin typeface="Arial Narrow" panose="020B0606020202030204" pitchFamily="34" charset="0"/>
                        </a:rPr>
                        <a:t>Wildberg</a:t>
                      </a: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f) Erneuerung </a:t>
                      </a:r>
                      <a:r>
                        <a:rPr lang="de-DE" sz="1200" baseline="0" dirty="0" err="1" smtClean="0">
                          <a:latin typeface="Arial Narrow" panose="020B0606020202030204" pitchFamily="34" charset="0"/>
                        </a:rPr>
                        <a:t>FFw</a:t>
                      </a: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 Gottberg (Tor) </a:t>
                      </a: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a) Kita Walsleben (Baumaßnahme im U3 Bereich - Spielplatz) 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a) Schule </a:t>
                      </a:r>
                      <a:r>
                        <a:rPr lang="de-DE" sz="1200" dirty="0" err="1" smtClean="0">
                          <a:latin typeface="Arial Narrow" panose="020B0606020202030204" pitchFamily="34" charset="0"/>
                        </a:rPr>
                        <a:t>Wildberg</a:t>
                      </a: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 (Neugestaltung </a:t>
                      </a:r>
                    </a:p>
                    <a:p>
                      <a:pPr marL="0" indent="0">
                        <a:buNone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des Außenbereichs: Schulhof, </a:t>
                      </a:r>
                    </a:p>
                    <a:p>
                      <a:pPr marL="0" indent="0">
                        <a:buNone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Sportplatz, Eingangsbereich)</a:t>
                      </a:r>
                    </a:p>
                    <a:p>
                      <a:pPr marL="0" indent="0">
                        <a:buNone/>
                      </a:pPr>
                      <a:endParaRPr lang="de-DE" sz="1200" dirty="0" smtClean="0">
                        <a:latin typeface="Arial Narrow" panose="020B0606020202030204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b) Schule Walsleben Heizungsumstellung</a:t>
                      </a:r>
                    </a:p>
                    <a:p>
                      <a:pPr marL="0" indent="0">
                        <a:buNone/>
                      </a:pPr>
                      <a:endParaRPr lang="de-DE" sz="1200" dirty="0" smtClean="0">
                        <a:latin typeface="Arial Narrow" panose="020B0606020202030204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c)</a:t>
                      </a: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Schule </a:t>
                      </a:r>
                      <a:r>
                        <a:rPr lang="de-DE" sz="1200" dirty="0" err="1" smtClean="0">
                          <a:latin typeface="Arial Narrow" panose="020B0606020202030204" pitchFamily="34" charset="0"/>
                        </a:rPr>
                        <a:t>Wildberg</a:t>
                      </a: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 (</a:t>
                      </a:r>
                      <a:r>
                        <a:rPr lang="de-DE" sz="1200" dirty="0" err="1" smtClean="0">
                          <a:latin typeface="Arial Narrow" panose="020B0606020202030204" pitchFamily="34" charset="0"/>
                        </a:rPr>
                        <a:t>Akkustikdecken</a:t>
                      </a: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in 8 Klassenräumen</a:t>
                      </a: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) 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a) GS</a:t>
                      </a: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de-DE" sz="1200" baseline="0" dirty="0" err="1" smtClean="0">
                          <a:latin typeface="Arial Narrow" panose="020B0606020202030204" pitchFamily="34" charset="0"/>
                        </a:rPr>
                        <a:t>Wildberg</a:t>
                      </a: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 und Walsleben </a:t>
                      </a:r>
                    </a:p>
                    <a:p>
                      <a:pPr marL="0" indent="0">
                        <a:buNone/>
                      </a:pP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(Anschaffung weiterer Endgeräte)</a:t>
                      </a:r>
                    </a:p>
                    <a:p>
                      <a:pPr marL="0" indent="0">
                        <a:buNone/>
                      </a:pPr>
                      <a:endParaRPr lang="de-DE" sz="1200" baseline="0" dirty="0" smtClean="0">
                        <a:latin typeface="Arial Narrow" panose="020B0606020202030204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b) Amtsverwaltung</a:t>
                      </a:r>
                    </a:p>
                    <a:p>
                      <a:pPr marL="0" indent="0">
                        <a:buNone/>
                      </a:pP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(Wartungsverträge, Lizenzen, Speicherplatz etc.) 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Neuanschaffung Doppelkabine, offener Kasten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buNone/>
                      </a:pPr>
                      <a:r>
                        <a:rPr lang="de-DE" sz="1200" b="1" dirty="0" smtClean="0">
                          <a:latin typeface="Arial Narrow" panose="020B0606020202030204" pitchFamily="34" charset="0"/>
                        </a:rPr>
                        <a:t>13 </a:t>
                      </a:r>
                      <a:endParaRPr lang="de-DE" sz="12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992973"/>
                  </a:ext>
                </a:extLst>
              </a:tr>
              <a:tr h="1620266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latin typeface="Arial Narrow" panose="020B0606020202030204" pitchFamily="34" charset="0"/>
                        </a:rPr>
                        <a:t>Gesamtsumme:</a:t>
                      </a:r>
                    </a:p>
                    <a:p>
                      <a:endParaRPr lang="de-DE" sz="1200" b="1" dirty="0" smtClean="0">
                        <a:latin typeface="Arial Narrow" panose="020B0606020202030204" pitchFamily="34" charset="0"/>
                      </a:endParaRPr>
                    </a:p>
                    <a:p>
                      <a:endParaRPr lang="de-DE" sz="1200" b="1" dirty="0" smtClean="0">
                        <a:latin typeface="Arial Narrow" panose="020B0606020202030204" pitchFamily="34" charset="0"/>
                      </a:endParaRPr>
                    </a:p>
                    <a:p>
                      <a:endParaRPr lang="de-DE" sz="1200" b="1" dirty="0" smtClean="0">
                        <a:latin typeface="Arial Narrow" panose="020B0606020202030204" pitchFamily="34" charset="0"/>
                      </a:endParaRPr>
                    </a:p>
                    <a:p>
                      <a:endParaRPr lang="de-DE" sz="12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383.000 € 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100.000 €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200.000 €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20.000 €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30.000 €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27.000 € 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6.000 € 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a) 104.600 €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248.400 €</a:t>
                      </a:r>
                    </a:p>
                    <a:p>
                      <a:endParaRPr lang="de-DE" sz="1200" dirty="0" smtClean="0">
                        <a:latin typeface="Arial Narrow" panose="020B0606020202030204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a) 50.000 € (Planungskosten)</a:t>
                      </a:r>
                    </a:p>
                    <a:p>
                      <a:pPr marL="0" indent="0">
                        <a:buNone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b)</a:t>
                      </a: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 120.000 € (Umsetzung) </a:t>
                      </a:r>
                    </a:p>
                    <a:p>
                      <a:pPr marL="0" indent="0">
                        <a:buNone/>
                      </a:pP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c) </a:t>
                      </a: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78.400 € (Umsetzung) 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60.000 €</a:t>
                      </a:r>
                    </a:p>
                    <a:p>
                      <a:endParaRPr lang="de-DE" sz="1200" dirty="0" smtClean="0">
                        <a:latin typeface="Arial Narrow" panose="020B0606020202030204" pitchFamily="34" charset="0"/>
                      </a:endParaRPr>
                    </a:p>
                    <a:p>
                      <a:pPr marL="228600" indent="-228600">
                        <a:buAutoNum type="alphaLcParenR"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30.000 €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30.000 €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50.000 €</a:t>
                      </a:r>
                    </a:p>
                    <a:p>
                      <a:endParaRPr lang="de-DE" sz="1200" dirty="0" smtClean="0">
                        <a:latin typeface="Arial Narrow" panose="020B0606020202030204" pitchFamily="34" charset="0"/>
                      </a:endParaRPr>
                    </a:p>
                    <a:p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200" b="1" dirty="0" smtClean="0">
                          <a:latin typeface="Arial Narrow" panose="020B0606020202030204" pitchFamily="34" charset="0"/>
                        </a:rPr>
                        <a:t>846.000 €</a:t>
                      </a:r>
                      <a:endParaRPr lang="de-DE" sz="12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066553"/>
                  </a:ext>
                </a:extLst>
              </a:tr>
              <a:tr h="1620266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latin typeface="Arial Narrow" panose="020B0606020202030204" pitchFamily="34" charset="0"/>
                        </a:rPr>
                        <a:t>Mögliche Fördermittel</a:t>
                      </a:r>
                    </a:p>
                    <a:p>
                      <a:endParaRPr lang="de-DE" sz="1200" b="1" dirty="0" smtClean="0">
                        <a:latin typeface="Arial Narrow" panose="020B0606020202030204" pitchFamily="34" charset="0"/>
                      </a:endParaRPr>
                    </a:p>
                    <a:p>
                      <a:endParaRPr lang="de-DE" sz="1200" b="1" dirty="0" smtClean="0">
                        <a:latin typeface="Arial Narrow" panose="020B0606020202030204" pitchFamily="34" charset="0"/>
                      </a:endParaRPr>
                    </a:p>
                    <a:p>
                      <a:endParaRPr lang="de-DE" sz="1200" b="1" dirty="0" smtClean="0">
                        <a:latin typeface="Arial Narrow" panose="020B0606020202030204" pitchFamily="34" charset="0"/>
                      </a:endParaRPr>
                    </a:p>
                    <a:p>
                      <a:endParaRPr lang="de-DE" sz="12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Keine 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a) 94.100 € (90%) 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Keine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Keine 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Keine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200" b="1" dirty="0" smtClean="0">
                          <a:latin typeface="Arial Narrow" panose="020B0606020202030204" pitchFamily="34" charset="0"/>
                        </a:rPr>
                        <a:t>94.100 €</a:t>
                      </a:r>
                      <a:endParaRPr lang="de-DE" sz="12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042402"/>
                  </a:ext>
                </a:extLst>
              </a:tr>
              <a:tr h="410692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latin typeface="Arial Narrow" panose="020B0606020202030204" pitchFamily="34" charset="0"/>
                        </a:rPr>
                        <a:t>Eigenanteil</a:t>
                      </a:r>
                      <a:endParaRPr lang="de-DE" sz="12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383.000 €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10.500 €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248.400 €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60.000 €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50.000 €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200" b="1" dirty="0" smtClean="0">
                          <a:latin typeface="Arial Narrow" panose="020B0606020202030204" pitchFamily="34" charset="0"/>
                        </a:rPr>
                        <a:t>751.900 €</a:t>
                      </a:r>
                      <a:endParaRPr lang="de-DE" sz="12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812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7091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372220"/>
              </p:ext>
            </p:extLst>
          </p:nvPr>
        </p:nvGraphicFramePr>
        <p:xfrm>
          <a:off x="214183" y="265318"/>
          <a:ext cx="11725331" cy="5754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458">
                  <a:extLst>
                    <a:ext uri="{9D8B030D-6E8A-4147-A177-3AD203B41FA5}">
                      <a16:colId xmlns:a16="http://schemas.microsoft.com/office/drawing/2014/main" val="1977633518"/>
                    </a:ext>
                  </a:extLst>
                </a:gridCol>
                <a:gridCol w="1965322">
                  <a:extLst>
                    <a:ext uri="{9D8B030D-6E8A-4147-A177-3AD203B41FA5}">
                      <a16:colId xmlns:a16="http://schemas.microsoft.com/office/drawing/2014/main" val="680063439"/>
                    </a:ext>
                  </a:extLst>
                </a:gridCol>
                <a:gridCol w="1648550">
                  <a:extLst>
                    <a:ext uri="{9D8B030D-6E8A-4147-A177-3AD203B41FA5}">
                      <a16:colId xmlns:a16="http://schemas.microsoft.com/office/drawing/2014/main" val="1497667404"/>
                    </a:ext>
                  </a:extLst>
                </a:gridCol>
                <a:gridCol w="1990621">
                  <a:extLst>
                    <a:ext uri="{9D8B030D-6E8A-4147-A177-3AD203B41FA5}">
                      <a16:colId xmlns:a16="http://schemas.microsoft.com/office/drawing/2014/main" val="936207481"/>
                    </a:ext>
                  </a:extLst>
                </a:gridCol>
                <a:gridCol w="2299477">
                  <a:extLst>
                    <a:ext uri="{9D8B030D-6E8A-4147-A177-3AD203B41FA5}">
                      <a16:colId xmlns:a16="http://schemas.microsoft.com/office/drawing/2014/main" val="3557374841"/>
                    </a:ext>
                  </a:extLst>
                </a:gridCol>
                <a:gridCol w="1655805">
                  <a:extLst>
                    <a:ext uri="{9D8B030D-6E8A-4147-A177-3AD203B41FA5}">
                      <a16:colId xmlns:a16="http://schemas.microsoft.com/office/drawing/2014/main" val="2970398229"/>
                    </a:ext>
                  </a:extLst>
                </a:gridCol>
                <a:gridCol w="876098">
                  <a:extLst>
                    <a:ext uri="{9D8B030D-6E8A-4147-A177-3AD203B41FA5}">
                      <a16:colId xmlns:a16="http://schemas.microsoft.com/office/drawing/2014/main" val="1170819346"/>
                    </a:ext>
                  </a:extLst>
                </a:gridCol>
              </a:tblGrid>
              <a:tr h="472578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Arial Narrow" panose="020B0606020202030204" pitchFamily="34" charset="0"/>
                        </a:rPr>
                        <a:t>2023</a:t>
                      </a:r>
                      <a:r>
                        <a:rPr lang="de-DE" sz="1600" dirty="0" smtClean="0">
                          <a:latin typeface="Arial Narrow" panose="020B0606020202030204" pitchFamily="34" charset="0"/>
                        </a:rPr>
                        <a:t> </a:t>
                      </a:r>
                      <a:endParaRPr lang="de-DE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i="1" dirty="0" smtClean="0">
                          <a:latin typeface="Arial Narrow" panose="020B0606020202030204" pitchFamily="34" charset="0"/>
                        </a:rPr>
                        <a:t>Feuerwehr</a:t>
                      </a:r>
                      <a:endParaRPr lang="de-DE" sz="1600" i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i="1" dirty="0" smtClean="0">
                          <a:latin typeface="Arial Narrow" panose="020B0606020202030204" pitchFamily="34" charset="0"/>
                        </a:rPr>
                        <a:t>Kita</a:t>
                      </a:r>
                      <a:endParaRPr lang="de-DE" sz="1600" i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i="1" dirty="0" smtClean="0">
                          <a:latin typeface="Arial Narrow" panose="020B0606020202030204" pitchFamily="34" charset="0"/>
                        </a:rPr>
                        <a:t>Schule</a:t>
                      </a:r>
                      <a:endParaRPr lang="de-DE" sz="1600" i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i="1" dirty="0" smtClean="0">
                          <a:latin typeface="Arial Narrow" panose="020B0606020202030204" pitchFamily="34" charset="0"/>
                        </a:rPr>
                        <a:t>Digitalisierung </a:t>
                      </a:r>
                      <a:endParaRPr lang="de-DE" sz="1600" i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i="1" dirty="0" smtClean="0">
                          <a:latin typeface="Arial Narrow" panose="020B0606020202030204" pitchFamily="34" charset="0"/>
                        </a:rPr>
                        <a:t>Bauhof</a:t>
                      </a:r>
                      <a:endParaRPr lang="de-DE" sz="1600" i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i="1" dirty="0" smtClean="0">
                          <a:latin typeface="Arial Narrow" panose="020B0606020202030204" pitchFamily="34" charset="0"/>
                        </a:rPr>
                        <a:t>Gesamt</a:t>
                      </a:r>
                      <a:endParaRPr lang="de-DE" sz="1600" i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5068226"/>
                  </a:ext>
                </a:extLst>
              </a:tr>
              <a:tr h="1316466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latin typeface="Arial Narrow" panose="020B0606020202030204" pitchFamily="34" charset="0"/>
                        </a:rPr>
                        <a:t>Maßnahme/ Anschaffungen </a:t>
                      </a:r>
                    </a:p>
                    <a:p>
                      <a:endParaRPr lang="de-DE" sz="1200" b="1" dirty="0" smtClean="0">
                        <a:latin typeface="Arial Narrow" panose="020B0606020202030204" pitchFamily="34" charset="0"/>
                      </a:endParaRPr>
                    </a:p>
                    <a:p>
                      <a:endParaRPr lang="de-DE" sz="1200" b="1" dirty="0" smtClean="0">
                        <a:latin typeface="Arial Narrow" panose="020B0606020202030204" pitchFamily="34" charset="0"/>
                      </a:endParaRPr>
                    </a:p>
                    <a:p>
                      <a:endParaRPr lang="de-DE" sz="12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a) TLF 4000 (Walsleben)</a:t>
                      </a:r>
                    </a:p>
                    <a:p>
                      <a:pPr marL="0" indent="0">
                        <a:buNone/>
                      </a:pP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b) TS (Tragkraftspritze) </a:t>
                      </a:r>
                    </a:p>
                    <a:p>
                      <a:pPr marL="0" indent="0">
                        <a:buNone/>
                      </a:pP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c) Brunnen (ortsunabhängig) </a:t>
                      </a:r>
                    </a:p>
                    <a:p>
                      <a:pPr marL="0" indent="0">
                        <a:buNone/>
                      </a:pP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d) Deckeneindämmung </a:t>
                      </a:r>
                      <a:r>
                        <a:rPr lang="de-DE" sz="1200" baseline="0" dirty="0" err="1" smtClean="0">
                          <a:latin typeface="Arial Narrow" panose="020B0606020202030204" pitchFamily="34" charset="0"/>
                        </a:rPr>
                        <a:t>FFw</a:t>
                      </a: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 Gottberg</a:t>
                      </a:r>
                      <a:endParaRPr lang="de-DE" sz="1200" dirty="0" smtClean="0">
                        <a:latin typeface="Arial Narrow" panose="020B0606020202030204" pitchFamily="34" charset="0"/>
                      </a:endParaRPr>
                    </a:p>
                    <a:p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a) Schule Walsleben (Erweiterung des 1. BA, restlichen Fassaden, Dacherneuerung)</a:t>
                      </a:r>
                    </a:p>
                    <a:p>
                      <a:pPr marL="0" indent="0">
                        <a:buNone/>
                      </a:pPr>
                      <a:endParaRPr lang="de-DE" sz="1200" dirty="0" smtClean="0">
                        <a:latin typeface="Arial Narrow" panose="020B0606020202030204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b) Schule </a:t>
                      </a:r>
                      <a:r>
                        <a:rPr lang="de-DE" sz="1200" dirty="0" err="1" smtClean="0">
                          <a:latin typeface="Arial Narrow" panose="020B0606020202030204" pitchFamily="34" charset="0"/>
                        </a:rPr>
                        <a:t>Wildberg</a:t>
                      </a: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 (Neugestaltung </a:t>
                      </a:r>
                    </a:p>
                    <a:p>
                      <a:pPr marL="0" indent="0">
                        <a:buNone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des Außenbereichs: Schulhof, </a:t>
                      </a:r>
                    </a:p>
                    <a:p>
                      <a:pPr marL="0" indent="0">
                        <a:buNone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Sportplatz, Eingangsbereich)</a:t>
                      </a:r>
                    </a:p>
                    <a:p>
                      <a:pPr marL="0" indent="0">
                        <a:buNone/>
                      </a:pPr>
                      <a:endParaRPr lang="de-DE" sz="1200" dirty="0" smtClean="0">
                        <a:latin typeface="Arial Narrow" panose="020B0606020202030204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c)</a:t>
                      </a: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Schule Walsleben</a:t>
                      </a:r>
                    </a:p>
                    <a:p>
                      <a:pPr marL="0" indent="0">
                        <a:buNone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Fußbodenbeläge,</a:t>
                      </a: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 inkl. Erneuerung Klassenzimmertüren = 10 Räume)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a) GS</a:t>
                      </a: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de-DE" sz="1200" baseline="0" dirty="0" err="1" smtClean="0">
                          <a:latin typeface="Arial Narrow" panose="020B0606020202030204" pitchFamily="34" charset="0"/>
                        </a:rPr>
                        <a:t>Wildberg</a:t>
                      </a: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 und Walsleben </a:t>
                      </a:r>
                    </a:p>
                    <a:p>
                      <a:pPr marL="0" indent="0">
                        <a:buNone/>
                      </a:pP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(Anschaffung weiterer Endgeräte)</a:t>
                      </a:r>
                    </a:p>
                    <a:p>
                      <a:pPr marL="0" indent="0">
                        <a:buNone/>
                      </a:pPr>
                      <a:endParaRPr lang="de-DE" sz="1200" baseline="0" dirty="0" smtClean="0">
                        <a:latin typeface="Arial Narrow" panose="020B0606020202030204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b) Amtsverwaltung</a:t>
                      </a:r>
                    </a:p>
                    <a:p>
                      <a:pPr marL="0" indent="0">
                        <a:buNone/>
                      </a:pP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(Wartungsverträge, Speicherplatz etc.) 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Neuanschaffung VALTRA inkl. Schiebeschild, Schneeräumschild</a:t>
                      </a:r>
                    </a:p>
                    <a:p>
                      <a:pPr marL="228600" indent="-228600">
                        <a:buAutoNum type="alphaLcParenR"/>
                      </a:pP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buNone/>
                      </a:pPr>
                      <a:r>
                        <a:rPr lang="de-DE" sz="1200" b="1" dirty="0" smtClean="0">
                          <a:latin typeface="Arial Narrow" panose="020B0606020202030204" pitchFamily="34" charset="0"/>
                        </a:rPr>
                        <a:t>10</a:t>
                      </a:r>
                      <a:endParaRPr lang="de-DE" sz="12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992973"/>
                  </a:ext>
                </a:extLst>
              </a:tr>
              <a:tr h="1280818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latin typeface="Arial Narrow" panose="020B0606020202030204" pitchFamily="34" charset="0"/>
                        </a:rPr>
                        <a:t>Gesamtsumme:</a:t>
                      </a:r>
                    </a:p>
                    <a:p>
                      <a:endParaRPr lang="de-DE" sz="1200" b="1" dirty="0" smtClean="0">
                        <a:latin typeface="Arial Narrow" panose="020B0606020202030204" pitchFamily="34" charset="0"/>
                      </a:endParaRPr>
                    </a:p>
                    <a:p>
                      <a:endParaRPr lang="de-DE" sz="1200" b="1" dirty="0" smtClean="0">
                        <a:latin typeface="Arial Narrow" panose="020B0606020202030204" pitchFamily="34" charset="0"/>
                      </a:endParaRPr>
                    </a:p>
                    <a:p>
                      <a:endParaRPr lang="de-DE" sz="1200" b="1" dirty="0" smtClean="0">
                        <a:latin typeface="Arial Narrow" panose="020B0606020202030204" pitchFamily="34" charset="0"/>
                      </a:endParaRPr>
                    </a:p>
                    <a:p>
                      <a:endParaRPr lang="de-DE" sz="12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554.000 €</a:t>
                      </a:r>
                    </a:p>
                    <a:p>
                      <a:endParaRPr lang="de-DE" sz="1200" dirty="0" smtClean="0">
                        <a:latin typeface="Arial Narrow" panose="020B0606020202030204" pitchFamily="34" charset="0"/>
                      </a:endParaRPr>
                    </a:p>
                    <a:p>
                      <a:pPr marL="228600" indent="-228600">
                        <a:buAutoNum type="alphaLcParenR"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500.000 €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20.000 €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30.000 €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4.000 €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1.327.000 €</a:t>
                      </a:r>
                    </a:p>
                    <a:p>
                      <a:pPr marL="0" indent="0">
                        <a:buNone/>
                      </a:pPr>
                      <a:endParaRPr lang="de-DE" sz="1200" dirty="0" smtClean="0">
                        <a:latin typeface="Arial Narrow" panose="020B0606020202030204" pitchFamily="34" charset="0"/>
                      </a:endParaRPr>
                    </a:p>
                    <a:p>
                      <a:pPr marL="228600" indent="-228600">
                        <a:buAutoNum type="alphaLcParenR"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47.000 € (Planungskosten)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1.200.000 € (Umsetzung)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80.000 € (Umsetzung)   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65.000 €</a:t>
                      </a:r>
                    </a:p>
                    <a:p>
                      <a:endParaRPr lang="de-DE" sz="1200" dirty="0" smtClean="0">
                        <a:latin typeface="Arial Narrow" panose="020B0606020202030204" pitchFamily="34" charset="0"/>
                      </a:endParaRPr>
                    </a:p>
                    <a:p>
                      <a:pPr marL="228600" indent="-228600">
                        <a:buAutoNum type="alphaLcParenR"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30.000 €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35.000 €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90.000 €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 smtClean="0">
                          <a:latin typeface="Arial Narrow" panose="020B0606020202030204" pitchFamily="34" charset="0"/>
                        </a:rPr>
                        <a:t>2.036.000 €</a:t>
                      </a:r>
                      <a:endParaRPr lang="de-DE" sz="12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066553"/>
                  </a:ext>
                </a:extLst>
              </a:tr>
              <a:tr h="756138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latin typeface="Arial Narrow" panose="020B0606020202030204" pitchFamily="34" charset="0"/>
                        </a:rPr>
                        <a:t>Mögliche Fördermittel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Keine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b) 870.000 € (GAK</a:t>
                      </a: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) </a:t>
                      </a:r>
                      <a:endParaRPr lang="de-DE" sz="1200" dirty="0" smtClean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Keine 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Keine 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200" b="1" dirty="0" smtClean="0">
                          <a:latin typeface="Arial Narrow" panose="020B0606020202030204" pitchFamily="34" charset="0"/>
                        </a:rPr>
                        <a:t>870.000 €</a:t>
                      </a:r>
                      <a:endParaRPr lang="de-DE" sz="12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042402"/>
                  </a:ext>
                </a:extLst>
              </a:tr>
              <a:tr h="410692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latin typeface="Arial Narrow" panose="020B0606020202030204" pitchFamily="34" charset="0"/>
                        </a:rPr>
                        <a:t>Eigenanteil</a:t>
                      </a:r>
                      <a:endParaRPr lang="de-DE" sz="12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554.000 €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457.000</a:t>
                      </a: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 €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65.000 €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90.000</a:t>
                      </a: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 €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200" b="1" dirty="0" smtClean="0">
                          <a:latin typeface="Arial Narrow" panose="020B0606020202030204" pitchFamily="34" charset="0"/>
                        </a:rPr>
                        <a:t>1.166.000 €</a:t>
                      </a:r>
                      <a:endParaRPr lang="de-DE" sz="12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812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176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560033"/>
              </p:ext>
            </p:extLst>
          </p:nvPr>
        </p:nvGraphicFramePr>
        <p:xfrm>
          <a:off x="214183" y="265318"/>
          <a:ext cx="11725331" cy="5440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458">
                  <a:extLst>
                    <a:ext uri="{9D8B030D-6E8A-4147-A177-3AD203B41FA5}">
                      <a16:colId xmlns:a16="http://schemas.microsoft.com/office/drawing/2014/main" val="1977633518"/>
                    </a:ext>
                  </a:extLst>
                </a:gridCol>
                <a:gridCol w="1965322">
                  <a:extLst>
                    <a:ext uri="{9D8B030D-6E8A-4147-A177-3AD203B41FA5}">
                      <a16:colId xmlns:a16="http://schemas.microsoft.com/office/drawing/2014/main" val="680063439"/>
                    </a:ext>
                  </a:extLst>
                </a:gridCol>
                <a:gridCol w="1648550">
                  <a:extLst>
                    <a:ext uri="{9D8B030D-6E8A-4147-A177-3AD203B41FA5}">
                      <a16:colId xmlns:a16="http://schemas.microsoft.com/office/drawing/2014/main" val="1497667404"/>
                    </a:ext>
                  </a:extLst>
                </a:gridCol>
                <a:gridCol w="1990621">
                  <a:extLst>
                    <a:ext uri="{9D8B030D-6E8A-4147-A177-3AD203B41FA5}">
                      <a16:colId xmlns:a16="http://schemas.microsoft.com/office/drawing/2014/main" val="936207481"/>
                    </a:ext>
                  </a:extLst>
                </a:gridCol>
                <a:gridCol w="2299477">
                  <a:extLst>
                    <a:ext uri="{9D8B030D-6E8A-4147-A177-3AD203B41FA5}">
                      <a16:colId xmlns:a16="http://schemas.microsoft.com/office/drawing/2014/main" val="3557374841"/>
                    </a:ext>
                  </a:extLst>
                </a:gridCol>
                <a:gridCol w="1655805">
                  <a:extLst>
                    <a:ext uri="{9D8B030D-6E8A-4147-A177-3AD203B41FA5}">
                      <a16:colId xmlns:a16="http://schemas.microsoft.com/office/drawing/2014/main" val="2970398229"/>
                    </a:ext>
                  </a:extLst>
                </a:gridCol>
                <a:gridCol w="876098">
                  <a:extLst>
                    <a:ext uri="{9D8B030D-6E8A-4147-A177-3AD203B41FA5}">
                      <a16:colId xmlns:a16="http://schemas.microsoft.com/office/drawing/2014/main" val="1170819346"/>
                    </a:ext>
                  </a:extLst>
                </a:gridCol>
              </a:tblGrid>
              <a:tr h="472578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Arial Narrow" panose="020B0606020202030204" pitchFamily="34" charset="0"/>
                        </a:rPr>
                        <a:t>2024</a:t>
                      </a:r>
                      <a:r>
                        <a:rPr lang="de-DE" sz="1600" dirty="0" smtClean="0">
                          <a:latin typeface="Arial Narrow" panose="020B0606020202030204" pitchFamily="34" charset="0"/>
                        </a:rPr>
                        <a:t> </a:t>
                      </a:r>
                      <a:endParaRPr lang="de-DE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i="1" dirty="0" smtClean="0">
                          <a:latin typeface="Arial Narrow" panose="020B0606020202030204" pitchFamily="34" charset="0"/>
                        </a:rPr>
                        <a:t>Feuerwehr</a:t>
                      </a:r>
                      <a:endParaRPr lang="de-DE" sz="1600" i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i="1" dirty="0" smtClean="0">
                          <a:latin typeface="Arial Narrow" panose="020B0606020202030204" pitchFamily="34" charset="0"/>
                        </a:rPr>
                        <a:t>Kita</a:t>
                      </a:r>
                      <a:endParaRPr lang="de-DE" sz="1600" i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i="1" dirty="0" smtClean="0">
                          <a:latin typeface="Arial Narrow" panose="020B0606020202030204" pitchFamily="34" charset="0"/>
                        </a:rPr>
                        <a:t>Schule</a:t>
                      </a:r>
                      <a:endParaRPr lang="de-DE" sz="1600" i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i="1" dirty="0" smtClean="0">
                          <a:latin typeface="Arial Narrow" panose="020B0606020202030204" pitchFamily="34" charset="0"/>
                        </a:rPr>
                        <a:t>Digitalisierung </a:t>
                      </a:r>
                      <a:endParaRPr lang="de-DE" sz="1600" i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i="1" dirty="0" smtClean="0">
                          <a:latin typeface="Arial Narrow" panose="020B0606020202030204" pitchFamily="34" charset="0"/>
                        </a:rPr>
                        <a:t>Bauhof</a:t>
                      </a:r>
                      <a:endParaRPr lang="de-DE" sz="1600" i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i="1" dirty="0" smtClean="0">
                          <a:latin typeface="Arial Narrow" panose="020B0606020202030204" pitchFamily="34" charset="0"/>
                        </a:rPr>
                        <a:t>Gesamt</a:t>
                      </a:r>
                      <a:endParaRPr lang="de-DE" sz="1600" i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5068226"/>
                  </a:ext>
                </a:extLst>
              </a:tr>
              <a:tr h="1316466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latin typeface="Arial Narrow" panose="020B0606020202030204" pitchFamily="34" charset="0"/>
                        </a:rPr>
                        <a:t>Maßnahme/ Anschaffungen </a:t>
                      </a:r>
                    </a:p>
                    <a:p>
                      <a:endParaRPr lang="de-DE" sz="1200" b="1" dirty="0" smtClean="0">
                        <a:latin typeface="Arial Narrow" panose="020B0606020202030204" pitchFamily="34" charset="0"/>
                      </a:endParaRPr>
                    </a:p>
                    <a:p>
                      <a:endParaRPr lang="de-DE" sz="1200" b="1" dirty="0" smtClean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a) HLF10 (</a:t>
                      </a:r>
                      <a:r>
                        <a:rPr lang="de-DE" sz="1200" dirty="0" err="1" smtClean="0">
                          <a:latin typeface="Arial Narrow" panose="020B0606020202030204" pitchFamily="34" charset="0"/>
                        </a:rPr>
                        <a:t>Kränzlin</a:t>
                      </a: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)</a:t>
                      </a:r>
                    </a:p>
                    <a:p>
                      <a:pPr marL="0" indent="0">
                        <a:buNone/>
                      </a:pP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b) TS (Tragkraftspritze) </a:t>
                      </a:r>
                    </a:p>
                    <a:p>
                      <a:pPr marL="0" indent="0">
                        <a:buNone/>
                      </a:pP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c) Brunnen (ortsunabhängig) </a:t>
                      </a:r>
                    </a:p>
                    <a:p>
                      <a:pPr marL="0" indent="0">
                        <a:buNone/>
                      </a:pP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d) Gasspürgerät</a:t>
                      </a:r>
                      <a:endParaRPr lang="de-DE" sz="1200" dirty="0" smtClean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a) Schule Walsleben (Erweiterung des 1. BA, restlichen Fassaden, Dacherneuerung)</a:t>
                      </a:r>
                    </a:p>
                    <a:p>
                      <a:pPr marL="0" indent="0">
                        <a:buNone/>
                      </a:pPr>
                      <a:endParaRPr lang="de-DE" sz="1200" dirty="0" smtClean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a) GS</a:t>
                      </a: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de-DE" sz="1200" baseline="0" dirty="0" err="1" smtClean="0">
                          <a:latin typeface="Arial Narrow" panose="020B0606020202030204" pitchFamily="34" charset="0"/>
                        </a:rPr>
                        <a:t>Wildberg</a:t>
                      </a: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 und Walsleben </a:t>
                      </a:r>
                    </a:p>
                    <a:p>
                      <a:pPr marL="0" indent="0">
                        <a:buNone/>
                      </a:pP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(Anschaffung weiterer Endgeräte)</a:t>
                      </a:r>
                    </a:p>
                    <a:p>
                      <a:pPr marL="0" indent="0">
                        <a:buNone/>
                      </a:pPr>
                      <a:endParaRPr lang="de-DE" sz="1200" baseline="0" dirty="0" smtClean="0">
                        <a:latin typeface="Arial Narrow" panose="020B0606020202030204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b) Amtsverwaltung</a:t>
                      </a:r>
                    </a:p>
                    <a:p>
                      <a:pPr marL="0" indent="0">
                        <a:buNone/>
                      </a:pP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(Wartungsverträge, Speicherplatz etc.) 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Neuanschaffung Doppelkabine, offener Kasten 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Anbaugeräte (Schiebeschild f. Salzer)</a:t>
                      </a: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endParaRPr lang="de-DE" sz="1200" dirty="0" smtClean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buNone/>
                      </a:pPr>
                      <a:r>
                        <a:rPr lang="de-DE" sz="1200" b="1" dirty="0" smtClean="0">
                          <a:latin typeface="Arial Narrow" panose="020B0606020202030204" pitchFamily="34" charset="0"/>
                        </a:rPr>
                        <a:t>9</a:t>
                      </a:r>
                      <a:endParaRPr lang="de-DE" sz="12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992973"/>
                  </a:ext>
                </a:extLst>
              </a:tr>
              <a:tr h="1620266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latin typeface="Arial Narrow" panose="020B0606020202030204" pitchFamily="34" charset="0"/>
                        </a:rPr>
                        <a:t>Gesamtsumme:</a:t>
                      </a:r>
                    </a:p>
                    <a:p>
                      <a:endParaRPr lang="de-DE" sz="1200" b="1" dirty="0" smtClean="0">
                        <a:latin typeface="Arial Narrow" panose="020B0606020202030204" pitchFamily="34" charset="0"/>
                      </a:endParaRPr>
                    </a:p>
                    <a:p>
                      <a:endParaRPr lang="de-DE" sz="1200" b="1" dirty="0" smtClean="0">
                        <a:latin typeface="Arial Narrow" panose="020B0606020202030204" pitchFamily="34" charset="0"/>
                      </a:endParaRPr>
                    </a:p>
                    <a:p>
                      <a:endParaRPr lang="de-DE" sz="1200" b="1" dirty="0" smtClean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365.000 €</a:t>
                      </a:r>
                    </a:p>
                    <a:p>
                      <a:endParaRPr lang="de-DE" sz="1200" dirty="0" smtClean="0">
                        <a:latin typeface="Arial Narrow" panose="020B0606020202030204" pitchFamily="34" charset="0"/>
                      </a:endParaRPr>
                    </a:p>
                    <a:p>
                      <a:pPr marL="228600" indent="-228600">
                        <a:buAutoNum type="alphaLcParenR"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300.000 €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20.000 €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30.000 €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15.000 €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1.200.000 €</a:t>
                      </a:r>
                    </a:p>
                    <a:p>
                      <a:pPr marL="0" indent="0">
                        <a:buNone/>
                      </a:pPr>
                      <a:endParaRPr lang="de-DE" sz="1200" dirty="0" smtClean="0">
                        <a:latin typeface="Arial Narrow" panose="020B0606020202030204" pitchFamily="34" charset="0"/>
                      </a:endParaRPr>
                    </a:p>
                    <a:p>
                      <a:pPr marL="228600" indent="-228600">
                        <a:buAutoNum type="alphaLcParenR"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1.200.000 € (Umsetzung)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95.000 €</a:t>
                      </a:r>
                    </a:p>
                    <a:p>
                      <a:endParaRPr lang="de-DE" sz="1200" dirty="0" smtClean="0">
                        <a:latin typeface="Arial Narrow" panose="020B0606020202030204" pitchFamily="34" charset="0"/>
                      </a:endParaRPr>
                    </a:p>
                    <a:p>
                      <a:pPr marL="228600" indent="-228600">
                        <a:buAutoNum type="alphaLcParenR"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30.000 €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65.000 €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60.000</a:t>
                      </a: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 €</a:t>
                      </a:r>
                    </a:p>
                    <a:p>
                      <a:pPr marL="0" indent="0">
                        <a:buNone/>
                      </a:pPr>
                      <a:endParaRPr lang="de-DE" sz="1200" dirty="0" smtClean="0">
                        <a:latin typeface="Arial Narrow" panose="020B0606020202030204" pitchFamily="34" charset="0"/>
                      </a:endParaRPr>
                    </a:p>
                    <a:p>
                      <a:pPr marL="228600" indent="-228600">
                        <a:buAutoNum type="alphaLcParenR"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50.000 €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10.000 €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 smtClean="0">
                          <a:latin typeface="Arial Narrow" panose="020B0606020202030204" pitchFamily="34" charset="0"/>
                        </a:rPr>
                        <a:t>1.720.000 €</a:t>
                      </a:r>
                      <a:endParaRPr lang="de-DE" sz="12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066553"/>
                  </a:ext>
                </a:extLst>
              </a:tr>
              <a:tr h="1620266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latin typeface="Arial Narrow" panose="020B0606020202030204" pitchFamily="34" charset="0"/>
                        </a:rPr>
                        <a:t>Mögliche Fördermittel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Keine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lphaLcParenR"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936.000 € (LEADER</a:t>
                      </a: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) </a:t>
                      </a:r>
                    </a:p>
                    <a:p>
                      <a:pPr marL="0" indent="0">
                        <a:buNone/>
                      </a:pPr>
                      <a:endParaRPr lang="de-DE" sz="1200" dirty="0" smtClean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Keine 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Keine 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200" b="1" dirty="0" smtClean="0">
                          <a:latin typeface="Arial Narrow" panose="020B0606020202030204" pitchFamily="34" charset="0"/>
                        </a:rPr>
                        <a:t>936.000 €</a:t>
                      </a:r>
                      <a:endParaRPr lang="de-DE" sz="12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042402"/>
                  </a:ext>
                </a:extLst>
              </a:tr>
              <a:tr h="410692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latin typeface="Arial Narrow" panose="020B0606020202030204" pitchFamily="34" charset="0"/>
                        </a:rPr>
                        <a:t>Eigenanteil</a:t>
                      </a:r>
                      <a:endParaRPr lang="de-DE" sz="12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365.000 €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264.000</a:t>
                      </a: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 €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95.000 €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60.000</a:t>
                      </a: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 €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200" b="1" dirty="0" smtClean="0">
                          <a:latin typeface="Arial Narrow" panose="020B0606020202030204" pitchFamily="34" charset="0"/>
                        </a:rPr>
                        <a:t>784.000 €</a:t>
                      </a:r>
                      <a:endParaRPr lang="de-DE" sz="12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812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2800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165025"/>
              </p:ext>
            </p:extLst>
          </p:nvPr>
        </p:nvGraphicFramePr>
        <p:xfrm>
          <a:off x="214183" y="265318"/>
          <a:ext cx="11725331" cy="5440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458">
                  <a:extLst>
                    <a:ext uri="{9D8B030D-6E8A-4147-A177-3AD203B41FA5}">
                      <a16:colId xmlns:a16="http://schemas.microsoft.com/office/drawing/2014/main" val="1977633518"/>
                    </a:ext>
                  </a:extLst>
                </a:gridCol>
                <a:gridCol w="1965322">
                  <a:extLst>
                    <a:ext uri="{9D8B030D-6E8A-4147-A177-3AD203B41FA5}">
                      <a16:colId xmlns:a16="http://schemas.microsoft.com/office/drawing/2014/main" val="680063439"/>
                    </a:ext>
                  </a:extLst>
                </a:gridCol>
                <a:gridCol w="1648550">
                  <a:extLst>
                    <a:ext uri="{9D8B030D-6E8A-4147-A177-3AD203B41FA5}">
                      <a16:colId xmlns:a16="http://schemas.microsoft.com/office/drawing/2014/main" val="1497667404"/>
                    </a:ext>
                  </a:extLst>
                </a:gridCol>
                <a:gridCol w="1990621">
                  <a:extLst>
                    <a:ext uri="{9D8B030D-6E8A-4147-A177-3AD203B41FA5}">
                      <a16:colId xmlns:a16="http://schemas.microsoft.com/office/drawing/2014/main" val="936207481"/>
                    </a:ext>
                  </a:extLst>
                </a:gridCol>
                <a:gridCol w="2299477">
                  <a:extLst>
                    <a:ext uri="{9D8B030D-6E8A-4147-A177-3AD203B41FA5}">
                      <a16:colId xmlns:a16="http://schemas.microsoft.com/office/drawing/2014/main" val="3557374841"/>
                    </a:ext>
                  </a:extLst>
                </a:gridCol>
                <a:gridCol w="1655805">
                  <a:extLst>
                    <a:ext uri="{9D8B030D-6E8A-4147-A177-3AD203B41FA5}">
                      <a16:colId xmlns:a16="http://schemas.microsoft.com/office/drawing/2014/main" val="2970398229"/>
                    </a:ext>
                  </a:extLst>
                </a:gridCol>
                <a:gridCol w="876098">
                  <a:extLst>
                    <a:ext uri="{9D8B030D-6E8A-4147-A177-3AD203B41FA5}">
                      <a16:colId xmlns:a16="http://schemas.microsoft.com/office/drawing/2014/main" val="1170819346"/>
                    </a:ext>
                  </a:extLst>
                </a:gridCol>
              </a:tblGrid>
              <a:tr h="472578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Arial Narrow" panose="020B0606020202030204" pitchFamily="34" charset="0"/>
                        </a:rPr>
                        <a:t>2025</a:t>
                      </a:r>
                      <a:r>
                        <a:rPr lang="de-DE" sz="1600" dirty="0" smtClean="0">
                          <a:latin typeface="Arial Narrow" panose="020B0606020202030204" pitchFamily="34" charset="0"/>
                        </a:rPr>
                        <a:t> </a:t>
                      </a:r>
                      <a:endParaRPr lang="de-DE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i="1" dirty="0" smtClean="0">
                          <a:latin typeface="Arial Narrow" panose="020B0606020202030204" pitchFamily="34" charset="0"/>
                        </a:rPr>
                        <a:t>Feuerwehr</a:t>
                      </a:r>
                      <a:endParaRPr lang="de-DE" sz="1600" i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i="1" dirty="0" smtClean="0">
                          <a:latin typeface="Arial Narrow" panose="020B0606020202030204" pitchFamily="34" charset="0"/>
                        </a:rPr>
                        <a:t>Kita</a:t>
                      </a:r>
                      <a:endParaRPr lang="de-DE" sz="1600" i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i="1" dirty="0" smtClean="0">
                          <a:latin typeface="Arial Narrow" panose="020B0606020202030204" pitchFamily="34" charset="0"/>
                        </a:rPr>
                        <a:t>Schule</a:t>
                      </a:r>
                      <a:endParaRPr lang="de-DE" sz="1600" i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i="1" dirty="0" smtClean="0">
                          <a:latin typeface="Arial Narrow" panose="020B0606020202030204" pitchFamily="34" charset="0"/>
                        </a:rPr>
                        <a:t>Digitalisierung </a:t>
                      </a:r>
                      <a:endParaRPr lang="de-DE" sz="1600" i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i="1" dirty="0" smtClean="0">
                          <a:latin typeface="Arial Narrow" panose="020B0606020202030204" pitchFamily="34" charset="0"/>
                        </a:rPr>
                        <a:t>Bauhof</a:t>
                      </a:r>
                      <a:endParaRPr lang="de-DE" sz="1600" i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i="1" dirty="0" smtClean="0">
                          <a:latin typeface="Arial Narrow" panose="020B0606020202030204" pitchFamily="34" charset="0"/>
                        </a:rPr>
                        <a:t>Gesamt</a:t>
                      </a:r>
                      <a:endParaRPr lang="de-DE" sz="1600" i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5068226"/>
                  </a:ext>
                </a:extLst>
              </a:tr>
              <a:tr h="1316466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latin typeface="Arial Narrow" panose="020B0606020202030204" pitchFamily="34" charset="0"/>
                        </a:rPr>
                        <a:t>Maßnahme/ Anschaffungen </a:t>
                      </a:r>
                    </a:p>
                    <a:p>
                      <a:endParaRPr lang="de-DE" sz="1200" b="1" dirty="0" smtClean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lphaLcParenR"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ELW-1 (Einsatzleitwagen)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TSF-W (</a:t>
                      </a:r>
                      <a:r>
                        <a:rPr lang="de-DE" sz="1200" dirty="0" err="1" smtClean="0">
                          <a:latin typeface="Arial Narrow" panose="020B0606020202030204" pitchFamily="34" charset="0"/>
                        </a:rPr>
                        <a:t>Lüchfeld</a:t>
                      </a: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) 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TS (Tragkraftspritze)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Brunnen (ortsunabhängig) 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de-DE" sz="1200" baseline="0" dirty="0" err="1" smtClean="0">
                          <a:latin typeface="Arial Narrow" panose="020B0606020202030204" pitchFamily="34" charset="0"/>
                        </a:rPr>
                        <a:t>FFw</a:t>
                      </a: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 Gebäude Walsleben, Energieumstellung </a:t>
                      </a:r>
                      <a:endParaRPr lang="de-DE" sz="1200" dirty="0" smtClean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a) Schule Walsleben (Gestaltung Schulhof, Wegeführung, Spielgeräte)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a) GS</a:t>
                      </a: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de-DE" sz="1200" baseline="0" dirty="0" err="1" smtClean="0">
                          <a:latin typeface="Arial Narrow" panose="020B0606020202030204" pitchFamily="34" charset="0"/>
                        </a:rPr>
                        <a:t>Wildberg</a:t>
                      </a: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 und Walsleben </a:t>
                      </a:r>
                    </a:p>
                    <a:p>
                      <a:pPr marL="0" indent="0">
                        <a:buNone/>
                      </a:pP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(Anschaffung weiterer Endgeräte)</a:t>
                      </a:r>
                    </a:p>
                    <a:p>
                      <a:pPr marL="0" indent="0">
                        <a:buNone/>
                      </a:pPr>
                      <a:endParaRPr lang="de-DE" sz="1200" baseline="0" dirty="0" smtClean="0">
                        <a:latin typeface="Arial Narrow" panose="020B0606020202030204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b) Amtsverwaltung</a:t>
                      </a:r>
                    </a:p>
                    <a:p>
                      <a:pPr marL="0" indent="0">
                        <a:buNone/>
                      </a:pP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(Wartungsverträge, Speicherplatz etc.) 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Gebäude Bauhof, Energieumstellung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buNone/>
                      </a:pPr>
                      <a:r>
                        <a:rPr lang="de-DE" sz="1200" b="1" dirty="0" smtClean="0">
                          <a:latin typeface="Arial Narrow" panose="020B0606020202030204" pitchFamily="34" charset="0"/>
                        </a:rPr>
                        <a:t>9</a:t>
                      </a:r>
                      <a:endParaRPr lang="de-DE" sz="12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992973"/>
                  </a:ext>
                </a:extLst>
              </a:tr>
              <a:tr h="1620266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latin typeface="Arial Narrow" panose="020B0606020202030204" pitchFamily="34" charset="0"/>
                        </a:rPr>
                        <a:t>Gesamtsumme:</a:t>
                      </a:r>
                    </a:p>
                    <a:p>
                      <a:endParaRPr lang="de-DE" sz="1200" b="1" dirty="0" smtClean="0">
                        <a:latin typeface="Arial Narrow" panose="020B0606020202030204" pitchFamily="34" charset="0"/>
                      </a:endParaRPr>
                    </a:p>
                    <a:p>
                      <a:endParaRPr lang="de-DE" sz="1200" b="1" dirty="0" smtClean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420.000 €</a:t>
                      </a:r>
                    </a:p>
                    <a:p>
                      <a:endParaRPr lang="de-DE" sz="1200" dirty="0" smtClean="0">
                        <a:latin typeface="Arial Narrow" panose="020B0606020202030204" pitchFamily="34" charset="0"/>
                      </a:endParaRPr>
                    </a:p>
                    <a:p>
                      <a:pPr marL="228600" indent="-228600">
                        <a:buAutoNum type="alphaLcParenR"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100.000 €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200.000 €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20.000 €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30.000 €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70.000 €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500.000 €</a:t>
                      </a:r>
                    </a:p>
                    <a:p>
                      <a:pPr marL="0" indent="0">
                        <a:buNone/>
                      </a:pPr>
                      <a:endParaRPr lang="de-DE" sz="1200" dirty="0" smtClean="0">
                        <a:latin typeface="Arial Narrow" panose="020B0606020202030204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a) 500.000</a:t>
                      </a: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 €</a:t>
                      </a:r>
                      <a:endParaRPr lang="de-DE" sz="1200" dirty="0" smtClean="0">
                        <a:latin typeface="Arial Narrow" panose="020B060602020203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de-DE" sz="1200" dirty="0" smtClean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130.000 €</a:t>
                      </a:r>
                    </a:p>
                    <a:p>
                      <a:endParaRPr lang="de-DE" sz="1200" dirty="0" smtClean="0">
                        <a:latin typeface="Arial Narrow" panose="020B0606020202030204" pitchFamily="34" charset="0"/>
                      </a:endParaRPr>
                    </a:p>
                    <a:p>
                      <a:pPr marL="228600" indent="-228600">
                        <a:buAutoNum type="alphaLcParenR"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30.000 €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100.000 €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50.000</a:t>
                      </a: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 €</a:t>
                      </a:r>
                    </a:p>
                    <a:p>
                      <a:pPr marL="0" indent="0">
                        <a:buNone/>
                      </a:pPr>
                      <a:endParaRPr lang="de-DE" sz="1200" dirty="0" smtClean="0">
                        <a:latin typeface="Arial Narrow" panose="020B0606020202030204" pitchFamily="34" charset="0"/>
                      </a:endParaRPr>
                    </a:p>
                    <a:p>
                      <a:pPr marL="228600" indent="-228600">
                        <a:buAutoNum type="alphaLcParenR"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50.000 €</a:t>
                      </a:r>
                    </a:p>
                    <a:p>
                      <a:pPr marL="0" indent="0">
                        <a:buNone/>
                      </a:pP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 smtClean="0">
                          <a:latin typeface="Arial Narrow" panose="020B0606020202030204" pitchFamily="34" charset="0"/>
                        </a:rPr>
                        <a:t>1.100.000 €</a:t>
                      </a:r>
                      <a:endParaRPr lang="de-DE" sz="12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066553"/>
                  </a:ext>
                </a:extLst>
              </a:tr>
              <a:tr h="1620266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latin typeface="Arial Narrow" panose="020B0606020202030204" pitchFamily="34" charset="0"/>
                        </a:rPr>
                        <a:t>Mögliche Fördermittel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Keine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* muss geprüft werden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Keine 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Keine 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sz="12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042402"/>
                  </a:ext>
                </a:extLst>
              </a:tr>
              <a:tr h="410692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latin typeface="Arial Narrow" panose="020B0606020202030204" pitchFamily="34" charset="0"/>
                        </a:rPr>
                        <a:t>Eigenanteil</a:t>
                      </a:r>
                      <a:endParaRPr lang="de-DE" sz="12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420.000 €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500.000</a:t>
                      </a: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 €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130.000 €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50.000</a:t>
                      </a: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 €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200" b="1" dirty="0" smtClean="0">
                          <a:latin typeface="Arial Narrow" panose="020B0606020202030204" pitchFamily="34" charset="0"/>
                        </a:rPr>
                        <a:t>1.100.000 €</a:t>
                      </a:r>
                      <a:endParaRPr lang="de-DE" sz="12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812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867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478035"/>
              </p:ext>
            </p:extLst>
          </p:nvPr>
        </p:nvGraphicFramePr>
        <p:xfrm>
          <a:off x="214183" y="265318"/>
          <a:ext cx="11725331" cy="5440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458">
                  <a:extLst>
                    <a:ext uri="{9D8B030D-6E8A-4147-A177-3AD203B41FA5}">
                      <a16:colId xmlns:a16="http://schemas.microsoft.com/office/drawing/2014/main" val="1977633518"/>
                    </a:ext>
                  </a:extLst>
                </a:gridCol>
                <a:gridCol w="1965322">
                  <a:extLst>
                    <a:ext uri="{9D8B030D-6E8A-4147-A177-3AD203B41FA5}">
                      <a16:colId xmlns:a16="http://schemas.microsoft.com/office/drawing/2014/main" val="680063439"/>
                    </a:ext>
                  </a:extLst>
                </a:gridCol>
                <a:gridCol w="1648550">
                  <a:extLst>
                    <a:ext uri="{9D8B030D-6E8A-4147-A177-3AD203B41FA5}">
                      <a16:colId xmlns:a16="http://schemas.microsoft.com/office/drawing/2014/main" val="1497667404"/>
                    </a:ext>
                  </a:extLst>
                </a:gridCol>
                <a:gridCol w="1990621">
                  <a:extLst>
                    <a:ext uri="{9D8B030D-6E8A-4147-A177-3AD203B41FA5}">
                      <a16:colId xmlns:a16="http://schemas.microsoft.com/office/drawing/2014/main" val="936207481"/>
                    </a:ext>
                  </a:extLst>
                </a:gridCol>
                <a:gridCol w="2299477">
                  <a:extLst>
                    <a:ext uri="{9D8B030D-6E8A-4147-A177-3AD203B41FA5}">
                      <a16:colId xmlns:a16="http://schemas.microsoft.com/office/drawing/2014/main" val="3557374841"/>
                    </a:ext>
                  </a:extLst>
                </a:gridCol>
                <a:gridCol w="1655805">
                  <a:extLst>
                    <a:ext uri="{9D8B030D-6E8A-4147-A177-3AD203B41FA5}">
                      <a16:colId xmlns:a16="http://schemas.microsoft.com/office/drawing/2014/main" val="2970398229"/>
                    </a:ext>
                  </a:extLst>
                </a:gridCol>
                <a:gridCol w="876098">
                  <a:extLst>
                    <a:ext uri="{9D8B030D-6E8A-4147-A177-3AD203B41FA5}">
                      <a16:colId xmlns:a16="http://schemas.microsoft.com/office/drawing/2014/main" val="1170819346"/>
                    </a:ext>
                  </a:extLst>
                </a:gridCol>
              </a:tblGrid>
              <a:tr h="472578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latin typeface="Arial Narrow" panose="020B0606020202030204" pitchFamily="34" charset="0"/>
                        </a:rPr>
                        <a:t>2026</a:t>
                      </a:r>
                      <a:r>
                        <a:rPr lang="de-DE" sz="1600" dirty="0" smtClean="0">
                          <a:latin typeface="Arial Narrow" panose="020B0606020202030204" pitchFamily="34" charset="0"/>
                        </a:rPr>
                        <a:t> </a:t>
                      </a:r>
                      <a:endParaRPr lang="de-DE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i="1" dirty="0" smtClean="0">
                          <a:latin typeface="Arial Narrow" panose="020B0606020202030204" pitchFamily="34" charset="0"/>
                        </a:rPr>
                        <a:t>Feuerwehr</a:t>
                      </a:r>
                      <a:endParaRPr lang="de-DE" sz="1600" i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i="1" dirty="0" smtClean="0">
                          <a:latin typeface="Arial Narrow" panose="020B0606020202030204" pitchFamily="34" charset="0"/>
                        </a:rPr>
                        <a:t>Kita</a:t>
                      </a:r>
                      <a:endParaRPr lang="de-DE" sz="1600" i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i="1" dirty="0" smtClean="0">
                          <a:latin typeface="Arial Narrow" panose="020B0606020202030204" pitchFamily="34" charset="0"/>
                        </a:rPr>
                        <a:t>Schule</a:t>
                      </a:r>
                      <a:endParaRPr lang="de-DE" sz="1600" i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i="1" dirty="0" smtClean="0">
                          <a:latin typeface="Arial Narrow" panose="020B0606020202030204" pitchFamily="34" charset="0"/>
                        </a:rPr>
                        <a:t>Digitalisierung </a:t>
                      </a:r>
                      <a:endParaRPr lang="de-DE" sz="1600" i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i="1" dirty="0" smtClean="0">
                          <a:latin typeface="Arial Narrow" panose="020B0606020202030204" pitchFamily="34" charset="0"/>
                        </a:rPr>
                        <a:t>Bauhof</a:t>
                      </a:r>
                      <a:endParaRPr lang="de-DE" sz="1600" i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i="1" dirty="0" smtClean="0">
                          <a:latin typeface="Arial Narrow" panose="020B0606020202030204" pitchFamily="34" charset="0"/>
                        </a:rPr>
                        <a:t>Gesamt</a:t>
                      </a:r>
                      <a:endParaRPr lang="de-DE" sz="1600" i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5068226"/>
                  </a:ext>
                </a:extLst>
              </a:tr>
              <a:tr h="1316466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latin typeface="Arial Narrow" panose="020B0606020202030204" pitchFamily="34" charset="0"/>
                        </a:rPr>
                        <a:t>Maßnahme/ Anschaffungen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lphaLcParenR"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TLF 3000 (</a:t>
                      </a:r>
                      <a:r>
                        <a:rPr lang="de-DE" sz="1200" dirty="0" err="1" smtClean="0">
                          <a:latin typeface="Arial Narrow" panose="020B0606020202030204" pitchFamily="34" charset="0"/>
                        </a:rPr>
                        <a:t>Wildberg</a:t>
                      </a: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)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TS (Tragkraftspritze)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Brunnen (ortsunabhängig)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a) Kita</a:t>
                      </a: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 Walsleben (Abschluss der Baumaßnahme: im U3 Bereich - Spielplatz) 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lphaLcParenR"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Schule </a:t>
                      </a:r>
                      <a:r>
                        <a:rPr lang="de-DE" sz="1200" dirty="0" err="1" smtClean="0">
                          <a:latin typeface="Arial Narrow" panose="020B0606020202030204" pitchFamily="34" charset="0"/>
                        </a:rPr>
                        <a:t>Wildberg</a:t>
                      </a: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 (Sanierung Sporthalle)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Schule </a:t>
                      </a:r>
                      <a:r>
                        <a:rPr lang="de-DE" sz="1200" dirty="0" err="1" smtClean="0">
                          <a:latin typeface="Arial Narrow" panose="020B0606020202030204" pitchFamily="34" charset="0"/>
                        </a:rPr>
                        <a:t>Wildberg</a:t>
                      </a: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 (Heizung:</a:t>
                      </a: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 Anschaffung neuer Therme)</a:t>
                      </a:r>
                      <a:endParaRPr lang="de-DE" sz="1200" dirty="0" smtClean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a) GS</a:t>
                      </a: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de-DE" sz="1200" baseline="0" dirty="0" err="1" smtClean="0">
                          <a:latin typeface="Arial Narrow" panose="020B0606020202030204" pitchFamily="34" charset="0"/>
                        </a:rPr>
                        <a:t>Wildberg</a:t>
                      </a: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 und Walsleben </a:t>
                      </a:r>
                    </a:p>
                    <a:p>
                      <a:pPr marL="0" indent="0">
                        <a:buNone/>
                      </a:pP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(Anschaffung weiterer Endgeräte)</a:t>
                      </a:r>
                    </a:p>
                    <a:p>
                      <a:pPr marL="0" indent="0">
                        <a:buNone/>
                      </a:pPr>
                      <a:endParaRPr lang="de-DE" sz="1200" baseline="0" dirty="0" smtClean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Gebäude Bauhof, Dacherneuerung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buNone/>
                      </a:pPr>
                      <a:r>
                        <a:rPr lang="de-DE" sz="1200" b="1" dirty="0" smtClean="0">
                          <a:latin typeface="Arial Narrow" panose="020B0606020202030204" pitchFamily="34" charset="0"/>
                        </a:rPr>
                        <a:t>8</a:t>
                      </a:r>
                      <a:endParaRPr lang="de-DE" sz="12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992973"/>
                  </a:ext>
                </a:extLst>
              </a:tr>
              <a:tr h="1620266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latin typeface="Arial Narrow" panose="020B0606020202030204" pitchFamily="34" charset="0"/>
                        </a:rPr>
                        <a:t>Gesamtsumme:</a:t>
                      </a:r>
                    </a:p>
                    <a:p>
                      <a:endParaRPr lang="de-DE" sz="1200" b="1" dirty="0" smtClean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450.000 €</a:t>
                      </a:r>
                    </a:p>
                    <a:p>
                      <a:endParaRPr lang="de-DE" sz="1200" dirty="0" smtClean="0">
                        <a:latin typeface="Arial Narrow" panose="020B0606020202030204" pitchFamily="34" charset="0"/>
                      </a:endParaRPr>
                    </a:p>
                    <a:p>
                      <a:pPr marL="228600" indent="-228600">
                        <a:buAutoNum type="alphaLcParenR"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400.000 €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20.000 €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30.000 €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350.000 €</a:t>
                      </a:r>
                    </a:p>
                    <a:p>
                      <a:endParaRPr lang="de-DE" sz="1200" dirty="0" smtClean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a) 350.000 €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400.000 €</a:t>
                      </a:r>
                    </a:p>
                    <a:p>
                      <a:pPr marL="0" indent="0">
                        <a:buNone/>
                      </a:pPr>
                      <a:endParaRPr lang="de-DE" sz="1200" dirty="0" smtClean="0">
                        <a:latin typeface="Arial Narrow" panose="020B0606020202030204" pitchFamily="34" charset="0"/>
                      </a:endParaRPr>
                    </a:p>
                    <a:p>
                      <a:pPr marL="228600" indent="-228600">
                        <a:buAutoNum type="alphaLcParenR"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375.000</a:t>
                      </a: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 €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25.000 €</a:t>
                      </a:r>
                      <a:endParaRPr lang="de-DE" sz="1200" dirty="0" smtClean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30.000 €</a:t>
                      </a:r>
                    </a:p>
                    <a:p>
                      <a:endParaRPr lang="de-DE" sz="1200" dirty="0" smtClean="0">
                        <a:latin typeface="Arial Narrow" panose="020B0606020202030204" pitchFamily="34" charset="0"/>
                      </a:endParaRPr>
                    </a:p>
                    <a:p>
                      <a:pPr marL="228600" indent="-228600">
                        <a:buAutoNum type="alphaLcParenR"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30.000 €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130.000</a:t>
                      </a: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 €</a:t>
                      </a:r>
                    </a:p>
                    <a:p>
                      <a:pPr marL="0" indent="0">
                        <a:buNone/>
                      </a:pPr>
                      <a:endParaRPr lang="de-DE" sz="1200" dirty="0" smtClean="0">
                        <a:latin typeface="Arial Narrow" panose="020B0606020202030204" pitchFamily="34" charset="0"/>
                      </a:endParaRPr>
                    </a:p>
                    <a:p>
                      <a:pPr marL="228600" indent="-228600">
                        <a:buAutoNum type="alphaLcParenR"/>
                      </a:pPr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130.000 €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 smtClean="0">
                          <a:latin typeface="Arial Narrow" panose="020B0606020202030204" pitchFamily="34" charset="0"/>
                        </a:rPr>
                        <a:t>1.360.000 €</a:t>
                      </a:r>
                      <a:endParaRPr lang="de-DE" sz="12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066553"/>
                  </a:ext>
                </a:extLst>
              </a:tr>
              <a:tr h="1620266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latin typeface="Arial Narrow" panose="020B0606020202030204" pitchFamily="34" charset="0"/>
                        </a:rPr>
                        <a:t>Mögliche Fördermittel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Keine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a) 262.500 € (LEADER)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* muss geprüft werden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smtClean="0">
                          <a:latin typeface="Arial Narrow" panose="020B0606020202030204" pitchFamily="34" charset="0"/>
                        </a:rPr>
                        <a:t>Keine 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Keine 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200" b="1" dirty="0" smtClean="0">
                          <a:latin typeface="Arial Narrow" panose="020B0606020202030204" pitchFamily="34" charset="0"/>
                        </a:rPr>
                        <a:t>262.500 €</a:t>
                      </a:r>
                      <a:endParaRPr lang="de-DE" sz="12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042402"/>
                  </a:ext>
                </a:extLst>
              </a:tr>
              <a:tr h="410692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latin typeface="Arial Narrow" panose="020B0606020202030204" pitchFamily="34" charset="0"/>
                        </a:rPr>
                        <a:t>Eigenanteil</a:t>
                      </a:r>
                      <a:endParaRPr lang="de-DE" sz="12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450.000 €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87.500 €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400.000</a:t>
                      </a: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 €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30.000 €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 Narrow" panose="020B0606020202030204" pitchFamily="34" charset="0"/>
                        </a:rPr>
                        <a:t>130.000</a:t>
                      </a:r>
                      <a:r>
                        <a:rPr lang="de-DE" sz="1200" baseline="0" dirty="0" smtClean="0">
                          <a:latin typeface="Arial Narrow" panose="020B0606020202030204" pitchFamily="34" charset="0"/>
                        </a:rPr>
                        <a:t> €</a:t>
                      </a:r>
                      <a:endParaRPr lang="de-DE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200" b="1" dirty="0" smtClean="0">
                          <a:latin typeface="Arial Narrow" panose="020B0606020202030204" pitchFamily="34" charset="0"/>
                        </a:rPr>
                        <a:t>1.097.500 €</a:t>
                      </a:r>
                      <a:endParaRPr lang="de-DE" sz="12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812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008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875</Words>
  <Application>Microsoft Office PowerPoint</Application>
  <PresentationFormat>Breitbild</PresentationFormat>
  <Paragraphs>319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Thomas Kresse</dc:creator>
  <cp:lastModifiedBy>Frau Maas</cp:lastModifiedBy>
  <cp:revision>33</cp:revision>
  <cp:lastPrinted>2021-07-21T08:18:17Z</cp:lastPrinted>
  <dcterms:created xsi:type="dcterms:W3CDTF">2021-07-14T07:57:45Z</dcterms:created>
  <dcterms:modified xsi:type="dcterms:W3CDTF">2021-08-12T14:38:57Z</dcterms:modified>
</cp:coreProperties>
</file>